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5"/>
  </p:notesMasterIdLst>
  <p:sldIdLst>
    <p:sldId id="256" r:id="rId2"/>
    <p:sldId id="257" r:id="rId3"/>
    <p:sldId id="286" r:id="rId4"/>
    <p:sldId id="258" r:id="rId5"/>
    <p:sldId id="288" r:id="rId6"/>
    <p:sldId id="289" r:id="rId7"/>
    <p:sldId id="260" r:id="rId8"/>
    <p:sldId id="262" r:id="rId9"/>
    <p:sldId id="263" r:id="rId10"/>
    <p:sldId id="265" r:id="rId11"/>
    <p:sldId id="266" r:id="rId12"/>
    <p:sldId id="267" r:id="rId13"/>
    <p:sldId id="274" r:id="rId14"/>
    <p:sldId id="277" r:id="rId15"/>
    <p:sldId id="285" r:id="rId16"/>
    <p:sldId id="271" r:id="rId17"/>
    <p:sldId id="278" r:id="rId18"/>
    <p:sldId id="279" r:id="rId19"/>
    <p:sldId id="280" r:id="rId20"/>
    <p:sldId id="281" r:id="rId21"/>
    <p:sldId id="283" r:id="rId22"/>
    <p:sldId id="284" r:id="rId23"/>
    <p:sldId id="282" r:id="rId2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59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B85BF3-407B-4380-B0D4-006950E8F8CC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1A621-8DB6-46B7-93A6-89BB046A586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685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62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660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0276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29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2622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482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2773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9930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397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179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599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860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146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2561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174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189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43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7CA0C41-E5DC-4256-A9C6-C16B9E0CF7DB}" type="datetimeFigureOut">
              <a:rPr lang="uk-UA" smtClean="0"/>
              <a:t>23.02.2022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EE4EF0-8AD1-4952-8F5D-18EAF299B47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05352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881700" y="478311"/>
            <a:ext cx="9954621" cy="237407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411"/>
              </a:avLst>
            </a:prstTxWarp>
          </a:bodyPr>
          <a:lstStyle/>
          <a:p>
            <a:pPr algn="ctr" rtl="0">
              <a:buNone/>
            </a:pPr>
            <a:r>
              <a:rPr lang="uk-UA" sz="3600" kern="10" spc="0" dirty="0" smtClean="0">
                <a:ln w="9525">
                  <a:solidFill>
                    <a:srgbClr val="943634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/>
                <a:latin typeface="Arial Black" panose="020B0A04020102020204" pitchFamily="34" charset="0"/>
              </a:rPr>
              <a:t>Методичний </a:t>
            </a:r>
            <a:r>
              <a:rPr lang="uk-UA" sz="3600" kern="10" spc="0" dirty="0" err="1" smtClean="0">
                <a:ln w="9525">
                  <a:solidFill>
                    <a:srgbClr val="943634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/>
                <a:latin typeface="Arial Black" panose="020B0A04020102020204" pitchFamily="34" charset="0"/>
              </a:rPr>
              <a:t>воркшоп</a:t>
            </a:r>
            <a:endParaRPr lang="uk-UA" sz="3600" kern="10" spc="0" dirty="0" smtClean="0">
              <a:ln w="9525">
                <a:solidFill>
                  <a:srgbClr val="943634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/>
              <a:latin typeface="Arial Black" panose="020B0A04020102020204" pitchFamily="34" charset="0"/>
            </a:endParaRPr>
          </a:p>
          <a:p>
            <a:pPr algn="ctr" rtl="0">
              <a:buNone/>
            </a:pPr>
            <a:r>
              <a:rPr lang="uk-UA" sz="3600" kern="10" spc="0" dirty="0" smtClean="0">
                <a:ln w="9525">
                  <a:solidFill>
                    <a:srgbClr val="943634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/>
                <a:latin typeface="Arial Black" panose="020B0A04020102020204" pitchFamily="34" charset="0"/>
              </a:rPr>
              <a:t> «Напрямки роботи педагогів ЗДО №17 з формування</a:t>
            </a:r>
          </a:p>
          <a:p>
            <a:pPr algn="ctr" rtl="0">
              <a:buNone/>
            </a:pPr>
            <a:r>
              <a:rPr lang="uk-UA" sz="3600" kern="10" spc="0" dirty="0" smtClean="0">
                <a:ln w="9525">
                  <a:solidFill>
                    <a:srgbClr val="943634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/>
                <a:latin typeface="Arial Black" panose="020B0A04020102020204" pitchFamily="34" charset="0"/>
              </a:rPr>
              <a:t> логіко-математичної компетентності дошкільників</a:t>
            </a:r>
          </a:p>
          <a:p>
            <a:pPr algn="ctr" rtl="0">
              <a:buNone/>
            </a:pPr>
            <a:r>
              <a:rPr lang="uk-UA" sz="3600" kern="10" spc="0" dirty="0" smtClean="0">
                <a:ln w="9525">
                  <a:solidFill>
                    <a:srgbClr val="943634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</a:gradFill>
                <a:effectLst/>
                <a:latin typeface="Arial Black" panose="020B0A04020102020204" pitchFamily="34" charset="0"/>
              </a:rPr>
              <a:t>крізь призму інноваційних освітніх підходів"</a:t>
            </a:r>
            <a:endParaRPr lang="uk-UA" sz="3600" kern="10" spc="0" dirty="0">
              <a:ln w="9525">
                <a:solidFill>
                  <a:srgbClr val="943634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1"/>
              </a:gradFill>
              <a:effectLst/>
              <a:latin typeface="Arial Black" panose="020B0A04020102020204" pitchFamily="34" charset="0"/>
            </a:endParaRPr>
          </a:p>
        </p:txBody>
      </p:sp>
      <p:pic>
        <p:nvPicPr>
          <p:cNvPr id="5" name="Рисунок 4" descr="C:\Users\Admin\Desktop\1639195069_21-papik-pro-p-matematika-klipart-26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60" y="3063875"/>
            <a:ext cx="4562475" cy="37941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4835855" y="3378790"/>
            <a:ext cx="6287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solidFill>
                  <a:srgbClr val="FF0000"/>
                </a:solidFill>
              </a:rPr>
              <a:t>Данильчук</a:t>
            </a:r>
            <a:r>
              <a:rPr lang="ru-RU" sz="2400" b="1" dirty="0" smtClean="0">
                <a:solidFill>
                  <a:srgbClr val="FF0000"/>
                </a:solidFill>
              </a:rPr>
              <a:t> Н.О., </a:t>
            </a:r>
            <a:r>
              <a:rPr lang="ru-RU" sz="2400" b="1" dirty="0" err="1" smtClean="0">
                <a:solidFill>
                  <a:srgbClr val="FF0000"/>
                </a:solidFill>
              </a:rPr>
              <a:t>вихователь</a:t>
            </a:r>
            <a:r>
              <a:rPr lang="ru-RU" sz="2400" b="1" dirty="0" smtClean="0">
                <a:solidFill>
                  <a:srgbClr val="FF0000"/>
                </a:solidFill>
              </a:rPr>
              <a:t>-методист </a:t>
            </a:r>
          </a:p>
          <a:p>
            <a:pPr algn="r"/>
            <a:r>
              <a:rPr lang="ru-RU" sz="2400" b="1" dirty="0" smtClean="0">
                <a:solidFill>
                  <a:srgbClr val="FF0000"/>
                </a:solidFill>
              </a:rPr>
              <a:t>КЗ «ДНЗ №17 ВМР»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90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6" t="23369" r="1"/>
          <a:stretch/>
        </p:blipFill>
        <p:spPr>
          <a:xfrm>
            <a:off x="1242874" y="3489846"/>
            <a:ext cx="5015883" cy="286428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610" y="3529090"/>
            <a:ext cx="3965318" cy="297308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39485" y="182940"/>
            <a:ext cx="11397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/>
              <a:t>Облаштування</a:t>
            </a:r>
            <a:r>
              <a:rPr lang="ru-RU" sz="2400" b="1" dirty="0"/>
              <a:t> </a:t>
            </a:r>
            <a:r>
              <a:rPr lang="ru-RU" sz="2400" b="1" dirty="0" err="1"/>
              <a:t>розвивального</a:t>
            </a:r>
            <a:r>
              <a:rPr lang="ru-RU" sz="2400" b="1" dirty="0"/>
              <a:t> </a:t>
            </a:r>
            <a:r>
              <a:rPr lang="ru-RU" sz="2400" b="1" dirty="0" err="1"/>
              <a:t>середовища</a:t>
            </a:r>
            <a:r>
              <a:rPr lang="ru-RU" sz="2400" b="1" dirty="0"/>
              <a:t> для </a:t>
            </a:r>
            <a:r>
              <a:rPr lang="ru-RU" sz="2400" b="1" dirty="0" err="1"/>
              <a:t>дітей</a:t>
            </a:r>
            <a:r>
              <a:rPr lang="ru-RU" sz="2400" b="1" dirty="0"/>
              <a:t> </a:t>
            </a:r>
            <a:r>
              <a:rPr lang="ru-RU" sz="2400" b="1" dirty="0" err="1"/>
              <a:t>раннього</a:t>
            </a:r>
            <a:r>
              <a:rPr lang="ru-RU" sz="2400" b="1" dirty="0"/>
              <a:t> </a:t>
            </a:r>
            <a:r>
              <a:rPr lang="ru-RU" sz="2400" b="1" dirty="0" err="1"/>
              <a:t>віку</a:t>
            </a:r>
            <a:r>
              <a:rPr lang="ru-RU" sz="2400" b="1" dirty="0"/>
              <a:t> в </a:t>
            </a:r>
            <a:r>
              <a:rPr lang="ru-RU" sz="2400" b="1" dirty="0" err="1"/>
              <a:t>дошкільному</a:t>
            </a:r>
            <a:r>
              <a:rPr lang="ru-RU" sz="2400" b="1" dirty="0"/>
              <a:t> </a:t>
            </a:r>
            <a:r>
              <a:rPr lang="ru-RU" sz="2400" b="1" dirty="0" err="1"/>
              <a:t>закладі</a:t>
            </a:r>
            <a:r>
              <a:rPr lang="ru-RU" sz="2400" b="1" dirty="0"/>
              <a:t> </a:t>
            </a:r>
            <a:r>
              <a:rPr lang="ru-RU" sz="2400" b="1" dirty="0" err="1" smtClean="0"/>
              <a:t>починається</a:t>
            </a:r>
            <a:r>
              <a:rPr lang="ru-RU" sz="2400" b="1" dirty="0" smtClean="0"/>
              <a:t> </a:t>
            </a:r>
            <a:r>
              <a:rPr lang="ru-RU" sz="2400" b="1" dirty="0"/>
              <a:t>з </a:t>
            </a:r>
            <a:r>
              <a:rPr lang="ru-RU" sz="2400" b="1" dirty="0" err="1"/>
              <a:t>роздягальні</a:t>
            </a:r>
            <a:r>
              <a:rPr lang="ru-RU" sz="2400" b="1" dirty="0"/>
              <a:t>. </a:t>
            </a:r>
            <a:r>
              <a:rPr lang="ru-RU" sz="2400" b="1" dirty="0" err="1"/>
              <a:t>Щоб</a:t>
            </a:r>
            <a:r>
              <a:rPr lang="ru-RU" sz="2400" b="1" dirty="0"/>
              <a:t> </a:t>
            </a:r>
            <a:r>
              <a:rPr lang="ru-RU" sz="2400" b="1" dirty="0" err="1"/>
              <a:t>зробити</a:t>
            </a:r>
            <a:r>
              <a:rPr lang="ru-RU" sz="2400" b="1" dirty="0"/>
              <a:t> </a:t>
            </a:r>
            <a:r>
              <a:rPr lang="ru-RU" sz="2400" b="1" dirty="0" err="1"/>
              <a:t>її</a:t>
            </a:r>
            <a:r>
              <a:rPr lang="ru-RU" sz="2400" b="1" dirty="0"/>
              <a:t> затишною і </a:t>
            </a:r>
            <a:r>
              <a:rPr lang="ru-RU" sz="2400" b="1" dirty="0" err="1"/>
              <a:t>привабливою</a:t>
            </a:r>
            <a:r>
              <a:rPr lang="ru-RU" sz="2400" b="1" dirty="0"/>
              <a:t>, на </a:t>
            </a:r>
            <a:r>
              <a:rPr lang="ru-RU" sz="2400" b="1" dirty="0" err="1"/>
              <a:t>шафках</a:t>
            </a:r>
            <a:r>
              <a:rPr lang="ru-RU" sz="2400" b="1" dirty="0"/>
              <a:t> </a:t>
            </a:r>
            <a:r>
              <a:rPr lang="ru-RU" sz="2400" b="1" dirty="0" err="1"/>
              <a:t>малюків</a:t>
            </a:r>
            <a:r>
              <a:rPr lang="ru-RU" sz="2400" b="1" dirty="0"/>
              <a:t>, в </a:t>
            </a:r>
            <a:r>
              <a:rPr lang="ru-RU" sz="2400" b="1" dirty="0" err="1"/>
              <a:t>яких</a:t>
            </a:r>
            <a:r>
              <a:rPr lang="ru-RU" sz="2400" b="1" dirty="0"/>
              <a:t> </a:t>
            </a:r>
            <a:r>
              <a:rPr lang="ru-RU" sz="2400" b="1" dirty="0" err="1"/>
              <a:t>зберігаються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речі</a:t>
            </a:r>
            <a:r>
              <a:rPr lang="ru-RU" sz="2400" b="1" dirty="0"/>
              <a:t>, </a:t>
            </a:r>
            <a:r>
              <a:rPr lang="ru-RU" sz="2400" b="1" dirty="0" err="1"/>
              <a:t>наклеєні</a:t>
            </a:r>
            <a:r>
              <a:rPr lang="ru-RU" sz="2400" b="1" dirty="0"/>
              <a:t> </a:t>
            </a:r>
            <a:r>
              <a:rPr lang="ru-RU" sz="2400" b="1" dirty="0" err="1"/>
              <a:t>різні</a:t>
            </a:r>
            <a:r>
              <a:rPr lang="ru-RU" sz="2400" b="1" dirty="0"/>
              <a:t> </a:t>
            </a:r>
            <a:r>
              <a:rPr lang="ru-RU" sz="2400" b="1" dirty="0" err="1"/>
              <a:t>тваринки</a:t>
            </a:r>
            <a:r>
              <a:rPr lang="ru-RU" sz="2400" b="1" dirty="0"/>
              <a:t>, а </a:t>
            </a:r>
            <a:r>
              <a:rPr lang="ru-RU" sz="2400" b="1" dirty="0" err="1"/>
              <a:t>зверху</a:t>
            </a:r>
            <a:r>
              <a:rPr lang="ru-RU" sz="2400" b="1" dirty="0"/>
              <a:t> на них </a:t>
            </a:r>
            <a:r>
              <a:rPr lang="ru-RU" sz="2400" b="1" dirty="0" err="1"/>
              <a:t>розміщено</a:t>
            </a:r>
            <a:r>
              <a:rPr lang="ru-RU" sz="2400" b="1" dirty="0"/>
              <a:t> </a:t>
            </a:r>
            <a:r>
              <a:rPr lang="ru-RU" sz="2400" b="1" dirty="0" err="1" smtClean="0"/>
              <a:t>саморобки</a:t>
            </a:r>
            <a:r>
              <a:rPr lang="ru-RU" sz="2400" b="1" dirty="0" smtClean="0"/>
              <a:t>, </a:t>
            </a:r>
            <a:r>
              <a:rPr lang="ru-RU" sz="2400" b="1" dirty="0" err="1"/>
              <a:t>виготовлені</a:t>
            </a:r>
            <a:r>
              <a:rPr lang="ru-RU" sz="2400" b="1" dirty="0"/>
              <a:t> з </a:t>
            </a:r>
            <a:r>
              <a:rPr lang="ru-RU" sz="2400" b="1" dirty="0" err="1"/>
              <a:t>підручного</a:t>
            </a:r>
            <a:r>
              <a:rPr lang="ru-RU" sz="2400" b="1" dirty="0"/>
              <a:t> </a:t>
            </a:r>
            <a:r>
              <a:rPr lang="ru-RU" sz="2400" b="1" dirty="0" err="1"/>
              <a:t>матеріалу</a:t>
            </a:r>
            <a:r>
              <a:rPr lang="ru-RU" sz="2400" b="1" dirty="0"/>
              <a:t> </a:t>
            </a:r>
            <a:r>
              <a:rPr lang="ru-RU" sz="2400" b="1" dirty="0" err="1"/>
              <a:t>вихователями</a:t>
            </a:r>
            <a:r>
              <a:rPr lang="ru-RU" sz="2400" b="1" dirty="0"/>
              <a:t> та батьками </a:t>
            </a:r>
            <a:r>
              <a:rPr lang="ru-RU" sz="2400" b="1" dirty="0" err="1"/>
              <a:t>вихованців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 smtClean="0"/>
              <a:t>привертають</a:t>
            </a:r>
            <a:r>
              <a:rPr lang="ru-RU" sz="2400" b="1" dirty="0" smtClean="0"/>
              <a:t> </a:t>
            </a:r>
            <a:r>
              <a:rPr lang="ru-RU" sz="2400" b="1" dirty="0" err="1"/>
              <a:t>увагу</a:t>
            </a:r>
            <a:r>
              <a:rPr lang="ru-RU" sz="2400" b="1" dirty="0"/>
              <a:t> </a:t>
            </a:r>
            <a:r>
              <a:rPr lang="ru-RU" sz="2400" b="1" dirty="0" err="1"/>
              <a:t>малюків</a:t>
            </a:r>
            <a:r>
              <a:rPr lang="ru-RU" sz="2400" b="1" dirty="0"/>
              <a:t>. На </a:t>
            </a:r>
            <a:r>
              <a:rPr lang="ru-RU" sz="2400" b="1" dirty="0" err="1"/>
              <a:t>стінах</a:t>
            </a:r>
            <a:r>
              <a:rPr lang="ru-RU" sz="2400" b="1" dirty="0"/>
              <a:t> </a:t>
            </a:r>
            <a:r>
              <a:rPr lang="ru-RU" sz="2400" b="1" dirty="0" err="1"/>
              <a:t>роздягальні</a:t>
            </a:r>
            <a:r>
              <a:rPr lang="ru-RU" sz="2400" b="1" dirty="0"/>
              <a:t> </a:t>
            </a:r>
            <a:r>
              <a:rPr lang="ru-RU" sz="2400" b="1" dirty="0" err="1"/>
              <a:t>розміщено</a:t>
            </a:r>
            <a:r>
              <a:rPr lang="ru-RU" sz="2400" b="1" dirty="0"/>
              <a:t> </a:t>
            </a:r>
            <a:r>
              <a:rPr lang="ru-RU" sz="2400" b="1" dirty="0" err="1"/>
              <a:t>символіку</a:t>
            </a:r>
            <a:r>
              <a:rPr lang="ru-RU" sz="2400" b="1" dirty="0"/>
              <a:t> закладу, </a:t>
            </a:r>
            <a:r>
              <a:rPr lang="ru-RU" sz="2400" b="1" dirty="0" err="1" smtClean="0"/>
              <a:t>ілюстрації</a:t>
            </a:r>
            <a:r>
              <a:rPr lang="ru-RU" sz="2400" b="1" dirty="0" smtClean="0"/>
              <a:t>,  </a:t>
            </a:r>
            <a:r>
              <a:rPr lang="ru-RU" sz="2400" b="1" dirty="0" err="1"/>
              <a:t>картини</a:t>
            </a:r>
            <a:r>
              <a:rPr lang="ru-RU" sz="2400" b="1" dirty="0"/>
              <a:t> </a:t>
            </a:r>
            <a:r>
              <a:rPr lang="ru-RU" sz="2400" b="1" dirty="0" err="1"/>
              <a:t>із</a:t>
            </a:r>
            <a:r>
              <a:rPr lang="ru-RU" sz="2400" b="1" dirty="0"/>
              <a:t> </a:t>
            </a:r>
            <a:r>
              <a:rPr lang="ru-RU" sz="2400" b="1" dirty="0" err="1"/>
              <a:t>зображенням</a:t>
            </a:r>
            <a:r>
              <a:rPr lang="ru-RU" sz="2400" b="1" dirty="0"/>
              <a:t> </a:t>
            </a:r>
            <a:r>
              <a:rPr lang="ru-RU" sz="2400" b="1" dirty="0" err="1"/>
              <a:t>пір</a:t>
            </a:r>
            <a:r>
              <a:rPr lang="ru-RU" sz="2400" b="1" dirty="0"/>
              <a:t> </a:t>
            </a:r>
            <a:r>
              <a:rPr lang="ru-RU" sz="2400" b="1" dirty="0" smtClean="0"/>
              <a:t>року,   </a:t>
            </a:r>
            <a:r>
              <a:rPr lang="ru-RU" sz="2400" b="1" dirty="0"/>
              <a:t>панно на </a:t>
            </a:r>
            <a:r>
              <a:rPr lang="ru-RU" sz="2400" b="1" dirty="0" err="1"/>
              <a:t>різні</a:t>
            </a:r>
            <a:r>
              <a:rPr lang="ru-RU" sz="2400" b="1" dirty="0"/>
              <a:t> теми. </a:t>
            </a:r>
          </a:p>
        </p:txBody>
      </p:sp>
    </p:spTree>
    <p:extLst>
      <p:ext uri="{BB962C8B-B14F-4D97-AF65-F5344CB8AC3E}">
        <p14:creationId xmlns:p14="http://schemas.microsoft.com/office/powerpoint/2010/main" val="40122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86781" y="3354761"/>
            <a:ext cx="3782693" cy="2837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4" b="523"/>
          <a:stretch/>
        </p:blipFill>
        <p:spPr>
          <a:xfrm rot="5400000">
            <a:off x="6570729" y="3334313"/>
            <a:ext cx="3797136" cy="3018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799" y="179925"/>
            <a:ext cx="113211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Розвивальне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середовище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містить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як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відомі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дитині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компоненти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так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незнайомі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забезпечують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її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пізнавальний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розвиток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Поповнюючи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обладнання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осередку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вихователі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дотримуються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принципу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поступового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ускладнення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тобто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вносять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іграшки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ігри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згідно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вимогами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тими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знаннями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діти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набувають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заняттях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Кожну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нову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іграшку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обов'язково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обігрують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роблячи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дітям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сюрприз.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90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047" y="372239"/>
            <a:ext cx="108772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ym typeface="Wingdings 2" panose="05020102010507070707" pitchFamily="18" charset="2"/>
              </a:rPr>
              <a:t></a:t>
            </a:r>
            <a:r>
              <a:rPr lang="ru-RU" sz="2400" b="1" dirty="0" smtClean="0"/>
              <a:t> </a:t>
            </a:r>
            <a:r>
              <a:rPr lang="uk-UA" sz="2400" b="1" dirty="0" smtClean="0"/>
              <a:t>в групах створено сенсорні дошки « </a:t>
            </a:r>
            <a:r>
              <a:rPr lang="uk-UA" sz="2400" b="1" dirty="0" err="1" smtClean="0"/>
              <a:t>Бізіборди</a:t>
            </a:r>
            <a:r>
              <a:rPr lang="uk-UA" sz="2400" b="1" dirty="0" smtClean="0"/>
              <a:t>», виготовлені власноруч педагогами, що сприяють розвитку сенсорних </a:t>
            </a:r>
            <a:r>
              <a:rPr lang="uk-UA" sz="2400" b="1" dirty="0" err="1" smtClean="0"/>
              <a:t>відчуттів</a:t>
            </a:r>
            <a:r>
              <a:rPr lang="uk-UA" sz="2400" b="1" dirty="0" smtClean="0"/>
              <a:t> та еталонів дошкільників,   розвитку дрібної моторики рук. </a:t>
            </a:r>
            <a:endParaRPr lang="uk-UA" sz="24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590" y="3096951"/>
            <a:ext cx="3413780" cy="2560335"/>
          </a:xfrm>
          <a:prstGeom prst="rect">
            <a:avLst/>
          </a:prstGeom>
        </p:spPr>
      </p:pic>
      <p:pic>
        <p:nvPicPr>
          <p:cNvPr id="6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7" r="1536"/>
          <a:stretch/>
        </p:blipFill>
        <p:spPr>
          <a:xfrm>
            <a:off x="550415" y="2290288"/>
            <a:ext cx="3329127" cy="23460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t="2996" r="372" b="9851"/>
          <a:stretch/>
        </p:blipFill>
        <p:spPr>
          <a:xfrm>
            <a:off x="8185212" y="4133882"/>
            <a:ext cx="3723760" cy="248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847" y="3471169"/>
            <a:ext cx="3996741" cy="29975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950" b="-2970"/>
          <a:stretch/>
        </p:blipFill>
        <p:spPr>
          <a:xfrm>
            <a:off x="1597981" y="3471169"/>
            <a:ext cx="3801332" cy="30885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200" y="459939"/>
            <a:ext cx="1127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Правильно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організоване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предметно-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розвивальне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середовище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сприяє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соціалізації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дитини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впливає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всі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аспекти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її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розвитку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Тому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створення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нашому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дошкільному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закладі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повноцінного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розвивального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предметно-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ігрового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середовища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та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забезпечення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відповідної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позиції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вихователя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організації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діяльності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дітей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–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провідний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засіб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реалізації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завдань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сучасної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освіти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Середовище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має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бути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джерелом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збагачення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дитячої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діяльності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5502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607" y="235424"/>
            <a:ext cx="11052864" cy="3108278"/>
          </a:xfrm>
          <a:solidFill>
            <a:schemeClr val="tx1"/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Педагогічний колектив </a:t>
            </a:r>
            <a:r>
              <a:rPr lang="uk-UA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 </a:t>
            </a: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поєднує логіко-математичний розвиток з </a:t>
            </a:r>
            <a:r>
              <a:rPr lang="uk-UA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мистецтвом, </a:t>
            </a: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 метою формування нестандартного, творчого </a:t>
            </a:r>
            <a:r>
              <a:rPr lang="uk-UA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мислення.</a:t>
            </a:r>
          </a:p>
          <a:p>
            <a:pPr marL="0" indent="0" algn="just">
              <a:buNone/>
            </a:pPr>
            <a:r>
              <a:rPr lang="uk-UA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uk-UA" dirty="0" smtClean="0"/>
              <a:t>фективно </a:t>
            </a:r>
            <a:r>
              <a:rPr lang="uk-UA" dirty="0"/>
              <a:t>проведено </a:t>
            </a:r>
            <a:r>
              <a:rPr lang="uk-UA" b="1" dirty="0"/>
              <a:t>винахідницький тиждень «Дивовижні </a:t>
            </a:r>
            <a:r>
              <a:rPr lang="uk-UA" b="1" dirty="0" err="1" smtClean="0"/>
              <a:t>фракталики</a:t>
            </a:r>
            <a:r>
              <a:rPr lang="uk-UA" b="1" dirty="0" smtClean="0"/>
              <a:t>»</a:t>
            </a:r>
            <a:r>
              <a:rPr lang="uk-UA" dirty="0" smtClean="0"/>
              <a:t>, що сприяв: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dirty="0" smtClean="0"/>
              <a:t>-  </a:t>
            </a:r>
            <a:r>
              <a:rPr lang="uk-UA" b="1" dirty="0" smtClean="0">
                <a:solidFill>
                  <a:schemeClr val="bg2"/>
                </a:solidFill>
              </a:rPr>
              <a:t>ознайомленню дошкільників </a:t>
            </a:r>
            <a:r>
              <a:rPr lang="uk-UA" b="1" dirty="0">
                <a:solidFill>
                  <a:schemeClr val="bg2"/>
                </a:solidFill>
              </a:rPr>
              <a:t>з поняттям «</a:t>
            </a:r>
            <a:r>
              <a:rPr lang="uk-UA" b="1" dirty="0" err="1">
                <a:solidFill>
                  <a:schemeClr val="bg2"/>
                </a:solidFill>
              </a:rPr>
              <a:t>фрактал</a:t>
            </a:r>
            <a:r>
              <a:rPr lang="uk-UA" b="1" dirty="0">
                <a:solidFill>
                  <a:schemeClr val="bg2"/>
                </a:solidFill>
              </a:rPr>
              <a:t>», </a:t>
            </a:r>
            <a:endParaRPr lang="uk-UA" b="1" dirty="0" smtClean="0">
              <a:solidFill>
                <a:schemeClr val="bg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2"/>
                </a:solidFill>
              </a:rPr>
              <a:t>- зацікавленню </a:t>
            </a:r>
            <a:r>
              <a:rPr lang="uk-UA" b="1" dirty="0">
                <a:solidFill>
                  <a:schemeClr val="bg2"/>
                </a:solidFill>
              </a:rPr>
              <a:t>малят математикою, точними науками, </a:t>
            </a:r>
            <a:endParaRPr lang="uk-UA" b="1" dirty="0" smtClean="0">
              <a:solidFill>
                <a:schemeClr val="bg2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2"/>
                </a:solidFill>
              </a:rPr>
              <a:t> - показав  </a:t>
            </a:r>
            <a:r>
              <a:rPr lang="uk-UA" b="1" dirty="0">
                <a:solidFill>
                  <a:schemeClr val="bg2"/>
                </a:solidFill>
              </a:rPr>
              <a:t>красу математичних візерунків та їх взаємозв'язок з довкіллям</a:t>
            </a:r>
            <a:r>
              <a:rPr lang="uk-UA" b="1" dirty="0" smtClean="0">
                <a:solidFill>
                  <a:schemeClr val="bg2"/>
                </a:solidFill>
              </a:rPr>
              <a:t>,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uk-UA" b="1" dirty="0" smtClean="0">
                <a:solidFill>
                  <a:schemeClr val="bg2"/>
                </a:solidFill>
              </a:rPr>
              <a:t> - сформував </a:t>
            </a:r>
            <a:r>
              <a:rPr lang="uk-UA" b="1" dirty="0">
                <a:solidFill>
                  <a:schemeClr val="bg2"/>
                </a:solidFill>
              </a:rPr>
              <a:t>інженерне мислення та </a:t>
            </a:r>
            <a:r>
              <a:rPr lang="uk-UA" b="1" dirty="0" smtClean="0">
                <a:solidFill>
                  <a:schemeClr val="bg2"/>
                </a:solidFill>
              </a:rPr>
              <a:t>розвинув </a:t>
            </a:r>
            <a:r>
              <a:rPr lang="uk-UA" b="1" dirty="0">
                <a:solidFill>
                  <a:schemeClr val="bg2"/>
                </a:solidFill>
              </a:rPr>
              <a:t>винахідницькі здібності</a:t>
            </a:r>
            <a:r>
              <a:rPr lang="uk-UA" b="1" dirty="0" smtClean="0">
                <a:solidFill>
                  <a:schemeClr val="bg2"/>
                </a:solidFill>
              </a:rPr>
              <a:t>.</a:t>
            </a:r>
            <a:endParaRPr lang="uk-UA" sz="2200" b="1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" t="17762"/>
          <a:stretch/>
        </p:blipFill>
        <p:spPr>
          <a:xfrm>
            <a:off x="1269507" y="4066226"/>
            <a:ext cx="3881497" cy="2383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74" y="4039340"/>
            <a:ext cx="5356192" cy="241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16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5911" y="362634"/>
            <a:ext cx="10931856" cy="13849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uk-UA" sz="28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айстер-клас «</a:t>
            </a:r>
            <a:r>
              <a:rPr lang="uk-UA" sz="2800" b="1" dirty="0" err="1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Фрактальне</a:t>
            </a:r>
            <a:r>
              <a:rPr lang="uk-UA" sz="2800" b="1" dirty="0" smtClean="0">
                <a:solidFill>
                  <a:schemeClr val="bg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малювання як засіб  формування культури інженерного мислення у  дітей дошкільного віку»</a:t>
            </a:r>
            <a:endParaRPr lang="uk-UA" sz="2800" dirty="0">
              <a:solidFill>
                <a:schemeClr val="bg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5" t="-206" b="1"/>
          <a:stretch/>
        </p:blipFill>
        <p:spPr>
          <a:xfrm>
            <a:off x="1597981" y="3181176"/>
            <a:ext cx="4199137" cy="33249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301" y="3218243"/>
            <a:ext cx="4421080" cy="331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18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620" y="313899"/>
            <a:ext cx="10984625" cy="5964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Складовими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інноваційних </a:t>
            </a:r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технологій та </a:t>
            </a:r>
            <a:r>
              <a:rPr lang="uk-UA" sz="28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методик</a:t>
            </a:r>
            <a:r>
              <a:rPr lang="uk-UA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uk-UA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що використовується педагогами нашого закладу є:</a:t>
            </a:r>
            <a:endParaRPr lang="uk-UA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Логічні блоки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З.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Дьєнеша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Освітня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технологія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Кольорові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6">
                    <a:lumMod val="75000"/>
                  </a:schemeClr>
                </a:solidFill>
              </a:rPr>
              <a:t>палички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Дж. 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Кюїзенера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  <a:p>
            <a:pPr lvl="0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Технологія  «Ейдетика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для малюків»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О.Пащенко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Т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ехнологія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інтенсивного розвитку інтелектуальних здібностей у дітей трьох-семи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років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«Казкові лабіринти гри» 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В.В.Воскобовича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Інтелектуальні ігри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Нікітіних</a:t>
            </a:r>
          </a:p>
          <a:p>
            <a:pPr lvl="0"/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Навчально – розвивальна технологія «Логіки світу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» 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І.Стеценко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Картки-властивості З.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Семадені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Розвиваючі ігри І.А.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Барташнікової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Розвиток логіко-математичної компетентності дошкільників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В.В.Позднякової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Робота з коректурними таблицями 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Н.Гавриш</a:t>
            </a:r>
            <a:endParaRPr lang="uk-UA" dirty="0" smtClean="0"/>
          </a:p>
          <a:p>
            <a:pPr lvl="0"/>
            <a:endParaRPr lang="uk-UA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153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0" y="514782"/>
            <a:ext cx="5228948" cy="235302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463" y="3308988"/>
            <a:ext cx="6239457" cy="280775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779224" y="514782"/>
            <a:ext cx="378762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Робота з коректурними таблицями Н.Гавриш</a:t>
            </a:r>
            <a:endParaRPr lang="uk-UA" sz="2400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177554" y="2929632"/>
            <a:ext cx="50691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Технологія інтенсивного розвитку інтелектуальних здібностей у дітей трьох-семи років «Казкові лабіринти гри»  В.В.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Воскобовича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674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6951216" y="301841"/>
            <a:ext cx="42168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Логічні блоки З.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Дьєнеша</a:t>
            </a:r>
            <a:endParaRPr lang="uk-UA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1235" y="3648724"/>
            <a:ext cx="4243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Освітня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технологія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Кольорові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палички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Дж.Кюїзенера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9" y="548075"/>
            <a:ext cx="4021585" cy="3016188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008" y="2056169"/>
            <a:ext cx="4598633" cy="344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50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95604" y="1442829"/>
            <a:ext cx="5041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Використання «Дарів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Фребеля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» у логіко-математичному розвитку дошкільників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8" y="1442829"/>
            <a:ext cx="5164338" cy="23239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9394" y="4021585"/>
            <a:ext cx="49797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Навчально – розвивальна технологія «Логіки світу» 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І.Стеценко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662" y="3077843"/>
            <a:ext cx="4264726" cy="308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47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7042" y="1802557"/>
            <a:ext cx="8534400" cy="4696809"/>
          </a:xfrm>
        </p:spPr>
        <p:txBody>
          <a:bodyPr>
            <a:normAutofit/>
          </a:bodyPr>
          <a:lstStyle/>
          <a:p>
            <a:r>
              <a:rPr lang="uk-UA" dirty="0" smtClean="0"/>
              <a:t>С -</a:t>
            </a:r>
            <a:br>
              <a:rPr lang="uk-UA" dirty="0" smtClean="0"/>
            </a:br>
            <a:r>
              <a:rPr lang="uk-UA" dirty="0" smtClean="0"/>
              <a:t>Е -</a:t>
            </a:r>
            <a:br>
              <a:rPr lang="uk-UA" dirty="0" smtClean="0"/>
            </a:br>
            <a:r>
              <a:rPr lang="uk-UA" dirty="0" smtClean="0"/>
              <a:t>Н - </a:t>
            </a:r>
            <a:br>
              <a:rPr lang="uk-UA" dirty="0" smtClean="0"/>
            </a:br>
            <a:r>
              <a:rPr lang="uk-UA" dirty="0" smtClean="0"/>
              <a:t>С -</a:t>
            </a:r>
            <a:br>
              <a:rPr lang="uk-UA" dirty="0" smtClean="0"/>
            </a:br>
            <a:r>
              <a:rPr lang="uk-UA" dirty="0" smtClean="0"/>
              <a:t>О -</a:t>
            </a:r>
            <a:br>
              <a:rPr lang="uk-UA" dirty="0" smtClean="0"/>
            </a:br>
            <a:r>
              <a:rPr lang="uk-UA" dirty="0" smtClean="0"/>
              <a:t>Р -</a:t>
            </a:r>
            <a:br>
              <a:rPr lang="uk-UA" dirty="0" smtClean="0"/>
            </a:br>
            <a:r>
              <a:rPr lang="uk-UA" dirty="0" smtClean="0"/>
              <a:t>н -</a:t>
            </a:r>
            <a:br>
              <a:rPr lang="uk-UA" dirty="0" smtClean="0"/>
            </a:br>
            <a:r>
              <a:rPr lang="uk-UA" dirty="0" smtClean="0"/>
              <a:t>о -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9701734" cy="17707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Сформувати визначення поняття «Сенсорно-пізнавальна компетентність молодших дошкільників»</a:t>
            </a:r>
            <a:endParaRPr lang="uk-UA" sz="2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64805" y="374260"/>
            <a:ext cx="6724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Вправа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«</a:t>
            </a:r>
            <a:r>
              <a:rPr lang="ru-RU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Асоціації</a:t>
            </a:r>
            <a:r>
              <a:rPr lang="ru-RU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  <a:endParaRPr lang="ru-RU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16541" y="1941309"/>
            <a:ext cx="5324901" cy="469680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dirty="0"/>
              <a:t>п</a:t>
            </a:r>
            <a:r>
              <a:rPr lang="uk-UA" dirty="0" smtClean="0"/>
              <a:t> -</a:t>
            </a:r>
            <a:br>
              <a:rPr lang="uk-UA" dirty="0" smtClean="0"/>
            </a:br>
            <a:r>
              <a:rPr lang="uk-UA" dirty="0" smtClean="0"/>
              <a:t>і -</a:t>
            </a:r>
            <a:br>
              <a:rPr lang="uk-UA" dirty="0" smtClean="0"/>
            </a:br>
            <a:r>
              <a:rPr lang="uk-UA" dirty="0" smtClean="0"/>
              <a:t>З - </a:t>
            </a:r>
            <a:br>
              <a:rPr lang="uk-UA" dirty="0" smtClean="0"/>
            </a:br>
            <a:r>
              <a:rPr lang="uk-UA" dirty="0" smtClean="0"/>
              <a:t>н -</a:t>
            </a:r>
            <a:br>
              <a:rPr lang="uk-UA" dirty="0" smtClean="0"/>
            </a:br>
            <a:r>
              <a:rPr lang="uk-UA" dirty="0" smtClean="0"/>
              <a:t>А -</a:t>
            </a:r>
            <a:br>
              <a:rPr lang="uk-UA" dirty="0" smtClean="0"/>
            </a:br>
            <a:r>
              <a:rPr lang="uk-UA" dirty="0" smtClean="0"/>
              <a:t>в -</a:t>
            </a:r>
            <a:br>
              <a:rPr lang="uk-UA" dirty="0" smtClean="0"/>
            </a:br>
            <a:r>
              <a:rPr lang="uk-UA" dirty="0" smtClean="0"/>
              <a:t>А -</a:t>
            </a:r>
            <a:br>
              <a:rPr lang="uk-UA" dirty="0" smtClean="0"/>
            </a:br>
            <a:r>
              <a:rPr lang="uk-UA" dirty="0" err="1" smtClean="0"/>
              <a:t>Ль</a:t>
            </a:r>
            <a:r>
              <a:rPr lang="uk-UA" dirty="0" smtClean="0"/>
              <a:t> -</a:t>
            </a:r>
            <a:br>
              <a:rPr lang="uk-UA" dirty="0" smtClean="0"/>
            </a:br>
            <a:r>
              <a:rPr lang="uk-UA" dirty="0" smtClean="0"/>
              <a:t>Н –</a:t>
            </a:r>
          </a:p>
          <a:p>
            <a:r>
              <a:rPr lang="uk-UA" dirty="0" smtClean="0"/>
              <a:t>А -</a:t>
            </a:r>
            <a:endParaRPr lang="uk-UA" dirty="0"/>
          </a:p>
        </p:txBody>
      </p:sp>
      <p:pic>
        <p:nvPicPr>
          <p:cNvPr id="6" name="Рисунок 5" descr="C:\Users\Admin\Desktop\1639195069_21-papik-pro-p-matematika-klipart-26.jpg"/>
          <p:cNvPicPr/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723" y="2456597"/>
            <a:ext cx="4562475" cy="3794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96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1469" y="2008706"/>
            <a:ext cx="5049672" cy="897340"/>
          </a:xfrm>
        </p:spPr>
        <p:txBody>
          <a:bodyPr>
            <a:normAutofit fontScale="32500" lnSpcReduction="20000"/>
          </a:bodyPr>
          <a:lstStyle/>
          <a:p>
            <a:pPr lvl="0"/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/>
            <a:r>
              <a:rPr lang="uk-UA" sz="6000" b="1" dirty="0" smtClean="0">
                <a:solidFill>
                  <a:schemeClr val="accent6">
                    <a:lumMod val="75000"/>
                  </a:schemeClr>
                </a:solidFill>
              </a:rPr>
              <a:t>Розвиваючі </a:t>
            </a:r>
            <a:r>
              <a:rPr lang="uk-UA" sz="6000" b="1" dirty="0">
                <a:solidFill>
                  <a:schemeClr val="accent6">
                    <a:lumMod val="75000"/>
                  </a:schemeClr>
                </a:solidFill>
              </a:rPr>
              <a:t>ігри І.А. </a:t>
            </a:r>
            <a:r>
              <a:rPr lang="uk-UA" sz="6000" b="1" dirty="0" err="1">
                <a:solidFill>
                  <a:schemeClr val="accent6">
                    <a:lumMod val="75000"/>
                  </a:schemeClr>
                </a:solidFill>
              </a:rPr>
              <a:t>Барташнікової</a:t>
            </a:r>
            <a:endParaRPr lang="uk-UA" sz="6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32" y="985421"/>
            <a:ext cx="3746378" cy="28097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37351" y="3950563"/>
            <a:ext cx="4971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Розвиток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 логіко-математичної компетентності дошкільників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В.В.</a:t>
            </a:r>
            <a:r>
              <a:rPr lang="uk-UA" b="1" dirty="0" err="1" smtClean="0">
                <a:solidFill>
                  <a:schemeClr val="accent6">
                    <a:lumMod val="75000"/>
                  </a:schemeClr>
                </a:solidFill>
              </a:rPr>
              <a:t>Позднякової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uk-UA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3" t="-614" r="8043"/>
          <a:stretch/>
        </p:blipFill>
        <p:spPr>
          <a:xfrm>
            <a:off x="6489576" y="3299590"/>
            <a:ext cx="4545367" cy="2781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5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7" y="522027"/>
            <a:ext cx="11436823" cy="5865125"/>
          </a:xfrm>
          <a:solidFill>
            <a:schemeClr val="tx1">
              <a:alpha val="77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Педагоги нашого закладу під час занять та організованої освітньої діяльності використовують </a:t>
            </a:r>
            <a:r>
              <a:rPr lang="uk-UA" sz="2800" b="1" dirty="0">
                <a:solidFill>
                  <a:schemeClr val="bg2"/>
                </a:solidFill>
              </a:rPr>
              <a:t>«хвилинки» з </a:t>
            </a:r>
            <a:r>
              <a:rPr lang="uk-UA" sz="2800" b="1" dirty="0" err="1">
                <a:solidFill>
                  <a:schemeClr val="bg2"/>
                </a:solidFill>
              </a:rPr>
              <a:t>нейробіки</a:t>
            </a:r>
            <a:r>
              <a:rPr lang="ru-RU" sz="2800" b="1" dirty="0">
                <a:solidFill>
                  <a:schemeClr val="bg2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для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активації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мозку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800" b="1" u="sng" dirty="0" err="1" smtClean="0"/>
              <a:t>Що</a:t>
            </a:r>
            <a:r>
              <a:rPr lang="ru-RU" sz="2800" b="1" u="sng" dirty="0" smtClean="0"/>
              <a:t> </a:t>
            </a:r>
            <a:r>
              <a:rPr lang="ru-RU" sz="2800" b="1" u="sng" dirty="0" err="1"/>
              <a:t>дає</a:t>
            </a:r>
            <a:r>
              <a:rPr lang="ru-RU" sz="2800" b="1" u="sng" dirty="0"/>
              <a:t> </a:t>
            </a:r>
            <a:r>
              <a:rPr lang="ru-RU" sz="2800" b="1" u="sng" dirty="0" err="1"/>
              <a:t>нейробіка</a:t>
            </a:r>
            <a:r>
              <a:rPr lang="ru-RU" sz="2800" b="1" u="sng" dirty="0"/>
              <a:t>:</a:t>
            </a:r>
            <a:endParaRPr lang="uk-UA" sz="2800" b="1" u="sng" dirty="0"/>
          </a:p>
          <a:p>
            <a:pPr lvl="0"/>
            <a:r>
              <a:rPr lang="ru-RU" sz="2800" b="1" dirty="0" err="1">
                <a:solidFill>
                  <a:schemeClr val="accent6"/>
                </a:solidFill>
              </a:rPr>
              <a:t>Покращення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пам’яті</a:t>
            </a:r>
            <a:r>
              <a:rPr lang="ru-RU" sz="2800" b="1" dirty="0">
                <a:solidFill>
                  <a:schemeClr val="accent6"/>
                </a:solidFill>
              </a:rPr>
              <a:t>.</a:t>
            </a:r>
            <a:endParaRPr lang="uk-UA" sz="2800" b="1" dirty="0">
              <a:solidFill>
                <a:schemeClr val="accent6"/>
              </a:solidFill>
            </a:endParaRPr>
          </a:p>
          <a:p>
            <a:pPr lvl="0"/>
            <a:r>
              <a:rPr lang="ru-RU" sz="2800" b="1" dirty="0" err="1">
                <a:solidFill>
                  <a:schemeClr val="accent6"/>
                </a:solidFill>
              </a:rPr>
              <a:t>Синхронізація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двох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півкуль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мозку</a:t>
            </a:r>
            <a:r>
              <a:rPr lang="ru-RU" sz="2800" b="1" dirty="0">
                <a:solidFill>
                  <a:schemeClr val="accent6"/>
                </a:solidFill>
              </a:rPr>
              <a:t>.</a:t>
            </a:r>
            <a:endParaRPr lang="uk-UA" sz="2800" b="1" dirty="0">
              <a:solidFill>
                <a:schemeClr val="accent6"/>
              </a:solidFill>
            </a:endParaRPr>
          </a:p>
          <a:p>
            <a:pPr lvl="0"/>
            <a:r>
              <a:rPr lang="ru-RU" sz="2800" b="1" dirty="0">
                <a:solidFill>
                  <a:schemeClr val="accent6"/>
                </a:solidFill>
              </a:rPr>
              <a:t>Робота </a:t>
            </a:r>
            <a:r>
              <a:rPr lang="ru-RU" sz="2800" b="1" dirty="0" err="1">
                <a:solidFill>
                  <a:schemeClr val="accent6"/>
                </a:solidFill>
              </a:rPr>
              <a:t>зі</a:t>
            </a:r>
            <a:r>
              <a:rPr lang="ru-RU" sz="2800" b="1" dirty="0">
                <a:solidFill>
                  <a:schemeClr val="accent6"/>
                </a:solidFill>
              </a:rPr>
              <a:t> «</a:t>
            </a:r>
            <a:r>
              <a:rPr lang="ru-RU" sz="2800" b="1" dirty="0" err="1">
                <a:solidFill>
                  <a:schemeClr val="accent6"/>
                </a:solidFill>
              </a:rPr>
              <a:t>сплячими</a:t>
            </a:r>
            <a:r>
              <a:rPr lang="ru-RU" sz="2800" b="1" dirty="0">
                <a:solidFill>
                  <a:schemeClr val="accent6"/>
                </a:solidFill>
              </a:rPr>
              <a:t>» зонами </a:t>
            </a:r>
            <a:r>
              <a:rPr lang="ru-RU" sz="2800" b="1" dirty="0" err="1">
                <a:solidFill>
                  <a:schemeClr val="accent6"/>
                </a:solidFill>
              </a:rPr>
              <a:t>мозку</a:t>
            </a:r>
            <a:r>
              <a:rPr lang="ru-RU" sz="2800" b="1" dirty="0">
                <a:solidFill>
                  <a:schemeClr val="accent6"/>
                </a:solidFill>
              </a:rPr>
              <a:t>.</a:t>
            </a:r>
            <a:endParaRPr lang="uk-UA" sz="2800" b="1" dirty="0">
              <a:solidFill>
                <a:schemeClr val="accent6"/>
              </a:solidFill>
            </a:endParaRPr>
          </a:p>
          <a:p>
            <a:pPr lvl="0"/>
            <a:r>
              <a:rPr lang="ru-RU" sz="2800" b="1" dirty="0" err="1">
                <a:solidFill>
                  <a:schemeClr val="accent6"/>
                </a:solidFill>
              </a:rPr>
              <a:t>Підвищення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рівня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концентрації</a:t>
            </a:r>
            <a:r>
              <a:rPr lang="ru-RU" sz="2800" b="1" dirty="0">
                <a:solidFill>
                  <a:schemeClr val="accent6"/>
                </a:solidFill>
              </a:rPr>
              <a:t> та </a:t>
            </a:r>
            <a:r>
              <a:rPr lang="ru-RU" sz="2800" b="1" dirty="0" err="1">
                <a:solidFill>
                  <a:schemeClr val="accent6"/>
                </a:solidFill>
              </a:rPr>
              <a:t>інтелектуальної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працездатності</a:t>
            </a:r>
            <a:r>
              <a:rPr lang="ru-RU" sz="2800" b="1" dirty="0" smtClean="0">
                <a:solidFill>
                  <a:schemeClr val="accent6"/>
                </a:solidFill>
              </a:rPr>
              <a:t>.</a:t>
            </a:r>
            <a:endParaRPr lang="uk-UA" sz="2800" b="1" dirty="0">
              <a:solidFill>
                <a:schemeClr val="accent6"/>
              </a:solidFill>
            </a:endParaRPr>
          </a:p>
          <a:p>
            <a:pPr algn="just"/>
            <a:r>
              <a:rPr lang="ru-RU" sz="2800" b="1" dirty="0" err="1">
                <a:solidFill>
                  <a:schemeClr val="accent6"/>
                </a:solidFill>
              </a:rPr>
              <a:t>Нейробіка</a:t>
            </a:r>
            <a:r>
              <a:rPr lang="ru-RU" sz="2800" b="1" dirty="0">
                <a:solidFill>
                  <a:schemeClr val="accent6"/>
                </a:solidFill>
              </a:rPr>
              <a:t> – </a:t>
            </a:r>
            <a:r>
              <a:rPr lang="ru-RU" sz="2800" b="1" dirty="0" err="1">
                <a:solidFill>
                  <a:schemeClr val="accent6"/>
                </a:solidFill>
              </a:rPr>
              <a:t>це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розумова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гімнастика</a:t>
            </a:r>
            <a:r>
              <a:rPr lang="ru-RU" sz="2800" b="1" dirty="0">
                <a:solidFill>
                  <a:schemeClr val="accent6"/>
                </a:solidFill>
              </a:rPr>
              <a:t>, </a:t>
            </a:r>
            <a:r>
              <a:rPr lang="ru-RU" sz="2800" b="1" dirty="0" err="1">
                <a:solidFill>
                  <a:schemeClr val="accent6"/>
                </a:solidFill>
              </a:rPr>
              <a:t>аеробіка</a:t>
            </a:r>
            <a:r>
              <a:rPr lang="ru-RU" sz="2800" b="1" dirty="0">
                <a:solidFill>
                  <a:schemeClr val="accent6"/>
                </a:solidFill>
              </a:rPr>
              <a:t> для </a:t>
            </a:r>
            <a:r>
              <a:rPr lang="ru-RU" sz="2800" b="1" dirty="0" err="1">
                <a:solidFill>
                  <a:schemeClr val="accent6"/>
                </a:solidFill>
              </a:rPr>
              <a:t>мозку</a:t>
            </a:r>
            <a:r>
              <a:rPr lang="ru-RU" sz="2800" b="1" dirty="0">
                <a:solidFill>
                  <a:schemeClr val="accent6"/>
                </a:solidFill>
              </a:rPr>
              <a:t>, </a:t>
            </a:r>
            <a:r>
              <a:rPr lang="ru-RU" sz="2800" b="1" dirty="0" err="1">
                <a:solidFill>
                  <a:schemeClr val="accent6"/>
                </a:solidFill>
              </a:rPr>
              <a:t>спрямована</a:t>
            </a:r>
            <a:r>
              <a:rPr lang="ru-RU" sz="2800" b="1" dirty="0">
                <a:solidFill>
                  <a:schemeClr val="accent6"/>
                </a:solidFill>
              </a:rPr>
              <a:t> на </a:t>
            </a:r>
            <a:r>
              <a:rPr lang="ru-RU" sz="2800" b="1" dirty="0" err="1">
                <a:solidFill>
                  <a:schemeClr val="accent6"/>
                </a:solidFill>
              </a:rPr>
              <a:t>покращення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розумової</a:t>
            </a:r>
            <a:r>
              <a:rPr lang="ru-RU" sz="2800" b="1" dirty="0">
                <a:solidFill>
                  <a:schemeClr val="accent6"/>
                </a:solidFill>
              </a:rPr>
              <a:t> </a:t>
            </a:r>
            <a:r>
              <a:rPr lang="ru-RU" sz="2800" b="1" dirty="0" err="1">
                <a:solidFill>
                  <a:schemeClr val="accent6"/>
                </a:solidFill>
              </a:rPr>
              <a:t>діяльності</a:t>
            </a:r>
            <a:r>
              <a:rPr lang="ru-RU" sz="2800" b="1" dirty="0">
                <a:solidFill>
                  <a:schemeClr val="accent6"/>
                </a:solidFill>
              </a:rPr>
              <a:t>. </a:t>
            </a:r>
            <a:endParaRPr lang="uk-UA" sz="2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140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77" y="522027"/>
            <a:ext cx="11436823" cy="5865125"/>
          </a:xfrm>
          <a:solidFill>
            <a:schemeClr val="tx1">
              <a:alpha val="77000"/>
            </a:schemeClr>
          </a:solidFill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2400" b="1" dirty="0" err="1" smtClean="0">
                <a:solidFill>
                  <a:schemeClr val="accent6"/>
                </a:solidFill>
              </a:rPr>
              <a:t>Це</a:t>
            </a:r>
            <a:r>
              <a:rPr lang="ru-RU" sz="2400" b="1" dirty="0" smtClean="0">
                <a:solidFill>
                  <a:schemeClr val="accent6"/>
                </a:solidFill>
              </a:rPr>
              <a:t> </a:t>
            </a:r>
            <a:r>
              <a:rPr lang="ru-RU" sz="2400" b="1" dirty="0">
                <a:solidFill>
                  <a:schemeClr val="accent6"/>
                </a:solidFill>
              </a:rPr>
              <a:t>комплекс </a:t>
            </a:r>
            <a:r>
              <a:rPr lang="ru-RU" sz="2400" b="1" dirty="0" err="1">
                <a:solidFill>
                  <a:schemeClr val="accent6"/>
                </a:solidFill>
              </a:rPr>
              <a:t>простих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вправ</a:t>
            </a:r>
            <a:r>
              <a:rPr lang="ru-RU" sz="2400" b="1" dirty="0">
                <a:solidFill>
                  <a:schemeClr val="accent6"/>
                </a:solidFill>
              </a:rPr>
              <a:t>, </a:t>
            </a:r>
            <a:r>
              <a:rPr lang="ru-RU" sz="2400" b="1" dirty="0" err="1" smtClean="0">
                <a:solidFill>
                  <a:schemeClr val="accent6"/>
                </a:solidFill>
              </a:rPr>
              <a:t>які</a:t>
            </a:r>
            <a:r>
              <a:rPr lang="uk-UA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 smtClean="0">
                <a:solidFill>
                  <a:schemeClr val="accent6"/>
                </a:solidFill>
              </a:rPr>
              <a:t>сприяють</a:t>
            </a:r>
            <a:r>
              <a:rPr lang="ru-RU" sz="2400" b="1" dirty="0" smtClean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поліпшенню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пам’яті</a:t>
            </a:r>
            <a:r>
              <a:rPr lang="ru-RU" sz="2400" b="1" dirty="0">
                <a:solidFill>
                  <a:schemeClr val="accent6"/>
                </a:solidFill>
              </a:rPr>
              <a:t>, </a:t>
            </a:r>
            <a:r>
              <a:rPr lang="ru-RU" sz="2400" b="1" dirty="0" err="1">
                <a:solidFill>
                  <a:schemeClr val="accent6"/>
                </a:solidFill>
              </a:rPr>
              <a:t>дають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додаткову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енергію</a:t>
            </a:r>
            <a:r>
              <a:rPr lang="ru-RU" sz="2400" b="1" dirty="0">
                <a:solidFill>
                  <a:schemeClr val="accent6"/>
                </a:solidFill>
              </a:rPr>
              <a:t> і </a:t>
            </a:r>
            <a:r>
              <a:rPr lang="ru-RU" sz="2400" b="1" dirty="0" err="1">
                <a:solidFill>
                  <a:schemeClr val="accent6"/>
                </a:solidFill>
              </a:rPr>
              <a:t>підвищують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здатність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нашого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мозку</a:t>
            </a:r>
            <a:r>
              <a:rPr lang="ru-RU" sz="2400" b="1" dirty="0">
                <a:solidFill>
                  <a:schemeClr val="accent6"/>
                </a:solidFill>
              </a:rPr>
              <a:t> до будь-</a:t>
            </a:r>
            <a:r>
              <a:rPr lang="ru-RU" sz="2400" b="1" dirty="0" err="1">
                <a:solidFill>
                  <a:schemeClr val="accent6"/>
                </a:solidFill>
              </a:rPr>
              <a:t>якої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роботи</a:t>
            </a:r>
            <a:r>
              <a:rPr lang="ru-RU" sz="2400" b="1" dirty="0">
                <a:solidFill>
                  <a:schemeClr val="accent6"/>
                </a:solidFill>
              </a:rPr>
              <a:t> в будь-</a:t>
            </a:r>
            <a:r>
              <a:rPr lang="ru-RU" sz="2400" b="1" dirty="0" err="1">
                <a:solidFill>
                  <a:schemeClr val="accent6"/>
                </a:solidFill>
              </a:rPr>
              <a:t>якому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віці</a:t>
            </a:r>
            <a:r>
              <a:rPr lang="ru-RU" sz="2400" b="1" dirty="0">
                <a:solidFill>
                  <a:schemeClr val="accent6"/>
                </a:solidFill>
              </a:rPr>
              <a:t>. </a:t>
            </a:r>
            <a:r>
              <a:rPr lang="ru-RU" sz="2400" b="1" dirty="0" err="1">
                <a:solidFill>
                  <a:schemeClr val="bg2"/>
                </a:solidFill>
              </a:rPr>
              <a:t>Термін</a:t>
            </a:r>
            <a:r>
              <a:rPr lang="ru-RU" sz="2400" b="1" dirty="0"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solidFill>
                  <a:schemeClr val="bg2"/>
                </a:solidFill>
              </a:rPr>
              <a:t>був</a:t>
            </a:r>
            <a:r>
              <a:rPr lang="ru-RU" sz="2400" b="1" dirty="0">
                <a:solidFill>
                  <a:schemeClr val="bg2"/>
                </a:solidFill>
              </a:rPr>
              <a:t> введений Лоуренсом </a:t>
            </a:r>
            <a:r>
              <a:rPr lang="ru-RU" sz="2400" b="1" dirty="0" err="1">
                <a:solidFill>
                  <a:schemeClr val="bg2"/>
                </a:solidFill>
              </a:rPr>
              <a:t>Катцем</a:t>
            </a:r>
            <a:r>
              <a:rPr lang="ru-RU" sz="2400" b="1" dirty="0">
                <a:solidFill>
                  <a:schemeClr val="bg2"/>
                </a:solidFill>
              </a:rPr>
              <a:t> і </a:t>
            </a:r>
            <a:r>
              <a:rPr lang="ru-RU" sz="2400" b="1" dirty="0" err="1">
                <a:solidFill>
                  <a:schemeClr val="bg2"/>
                </a:solidFill>
              </a:rPr>
              <a:t>Меннінгом</a:t>
            </a:r>
            <a:r>
              <a:rPr lang="ru-RU" sz="2400" b="1" dirty="0"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solidFill>
                  <a:schemeClr val="bg2"/>
                </a:solidFill>
              </a:rPr>
              <a:t>Рубіном</a:t>
            </a:r>
            <a:r>
              <a:rPr lang="ru-RU" sz="2400" b="1" dirty="0">
                <a:solidFill>
                  <a:schemeClr val="bg2"/>
                </a:solidFill>
              </a:rPr>
              <a:t> </a:t>
            </a:r>
            <a:r>
              <a:rPr lang="ru-RU" sz="2400" b="1" dirty="0" err="1">
                <a:solidFill>
                  <a:schemeClr val="bg2"/>
                </a:solidFill>
              </a:rPr>
              <a:t>із</a:t>
            </a:r>
            <a:r>
              <a:rPr lang="ru-RU" sz="2400" b="1" dirty="0">
                <a:solidFill>
                  <a:schemeClr val="bg2"/>
                </a:solidFill>
              </a:rPr>
              <a:t> США.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Нейробічні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вправи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дуже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>
                <a:solidFill>
                  <a:schemeClr val="accent6"/>
                </a:solidFill>
              </a:rPr>
              <a:t>прості</a:t>
            </a:r>
            <a:r>
              <a:rPr lang="ru-RU" sz="2400" b="1" dirty="0">
                <a:solidFill>
                  <a:schemeClr val="accent6"/>
                </a:solidFill>
              </a:rPr>
              <a:t>, </a:t>
            </a:r>
            <a:r>
              <a:rPr lang="ru-RU" sz="2400" b="1" dirty="0" err="1">
                <a:solidFill>
                  <a:schemeClr val="accent6"/>
                </a:solidFill>
              </a:rPr>
              <a:t>займатися</a:t>
            </a:r>
            <a:r>
              <a:rPr lang="ru-RU" sz="2400" b="1" dirty="0">
                <a:solidFill>
                  <a:schemeClr val="accent6"/>
                </a:solidFill>
              </a:rPr>
              <a:t> ними </a:t>
            </a:r>
            <a:r>
              <a:rPr lang="ru-RU" sz="2400" b="1" dirty="0" err="1">
                <a:solidFill>
                  <a:schemeClr val="accent6"/>
                </a:solidFill>
              </a:rPr>
              <a:t>може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smtClean="0">
                <a:solidFill>
                  <a:schemeClr val="accent6"/>
                </a:solidFill>
              </a:rPr>
              <a:t>будь-яка </a:t>
            </a:r>
            <a:r>
              <a:rPr lang="ru-RU" sz="2400" b="1" dirty="0" err="1">
                <a:solidFill>
                  <a:schemeClr val="accent6"/>
                </a:solidFill>
              </a:rPr>
              <a:t>людина</a:t>
            </a:r>
            <a:r>
              <a:rPr lang="ru-RU" sz="2400" b="1" dirty="0">
                <a:solidFill>
                  <a:schemeClr val="accent6"/>
                </a:solidFill>
              </a:rPr>
              <a:t> у будь-</a:t>
            </a:r>
            <a:r>
              <a:rPr lang="ru-RU" sz="2400" b="1" dirty="0" err="1">
                <a:solidFill>
                  <a:schemeClr val="accent6"/>
                </a:solidFill>
              </a:rPr>
              <a:t>який</a:t>
            </a:r>
            <a:r>
              <a:rPr lang="ru-RU" sz="2400" b="1" dirty="0">
                <a:solidFill>
                  <a:schemeClr val="accent6"/>
                </a:solidFill>
              </a:rPr>
              <a:t> час і в будь-</a:t>
            </a:r>
            <a:r>
              <a:rPr lang="ru-RU" sz="2400" b="1" dirty="0" err="1">
                <a:solidFill>
                  <a:schemeClr val="accent6"/>
                </a:solidFill>
              </a:rPr>
              <a:t>якому</a:t>
            </a:r>
            <a:r>
              <a:rPr lang="ru-RU" sz="2400" b="1" dirty="0">
                <a:solidFill>
                  <a:schemeClr val="accent6"/>
                </a:solidFill>
              </a:rPr>
              <a:t> </a:t>
            </a:r>
            <a:r>
              <a:rPr lang="ru-RU" sz="2400" b="1" dirty="0" err="1" smtClean="0">
                <a:solidFill>
                  <a:schemeClr val="accent6"/>
                </a:solidFill>
              </a:rPr>
              <a:t>місці</a:t>
            </a:r>
            <a:endParaRPr lang="ru-RU" sz="2400" b="1" dirty="0" smtClean="0">
              <a:solidFill>
                <a:schemeClr val="accent6"/>
              </a:solidFill>
            </a:endParaRPr>
          </a:p>
          <a:p>
            <a:pPr algn="just"/>
            <a:endParaRPr lang="ru-RU" b="1" dirty="0">
              <a:solidFill>
                <a:schemeClr val="accent6"/>
              </a:solidFill>
            </a:endParaRPr>
          </a:p>
          <a:p>
            <a:pPr algn="just"/>
            <a:endParaRPr lang="ru-RU" b="1" dirty="0" smtClean="0">
              <a:solidFill>
                <a:schemeClr val="accent6"/>
              </a:solidFill>
            </a:endParaRPr>
          </a:p>
          <a:p>
            <a:pPr algn="just"/>
            <a:endParaRPr lang="ru-RU" b="1" dirty="0">
              <a:solidFill>
                <a:schemeClr val="accent6"/>
              </a:solidFill>
            </a:endParaRPr>
          </a:p>
          <a:p>
            <a:pPr algn="just"/>
            <a:endParaRPr lang="ru-RU" b="1" dirty="0" smtClean="0">
              <a:solidFill>
                <a:schemeClr val="accent6"/>
              </a:solidFill>
            </a:endParaRPr>
          </a:p>
          <a:p>
            <a:pPr algn="just"/>
            <a:endParaRPr lang="ru-RU" b="1" dirty="0">
              <a:solidFill>
                <a:schemeClr val="accent6"/>
              </a:solidFill>
            </a:endParaRPr>
          </a:p>
          <a:p>
            <a:pPr algn="just"/>
            <a:endParaRPr lang="ru-RU" b="1" dirty="0" smtClean="0">
              <a:solidFill>
                <a:schemeClr val="accent6"/>
              </a:solidFill>
            </a:endParaRPr>
          </a:p>
          <a:p>
            <a:pPr algn="just"/>
            <a:endParaRPr lang="ru-RU" b="1" dirty="0">
              <a:solidFill>
                <a:schemeClr val="accent6"/>
              </a:solidFill>
            </a:endParaRPr>
          </a:p>
          <a:p>
            <a:pPr algn="just"/>
            <a:endParaRPr lang="uk-UA" b="1" dirty="0">
              <a:solidFill>
                <a:schemeClr val="accent6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31" y="3266983"/>
            <a:ext cx="3906174" cy="271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19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6637" y="1111240"/>
            <a:ext cx="7500693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Дякую</a:t>
            </a:r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за </a:t>
            </a:r>
            <a:r>
              <a:rPr lang="ru-RU" sz="66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увагу</a:t>
            </a:r>
            <a:r>
              <a:rPr lang="ru-RU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  <a:endParaRPr lang="ru-RU" sz="6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637" y="2659501"/>
            <a:ext cx="6747029" cy="303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26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3107" y="3349256"/>
            <a:ext cx="3566439" cy="2674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3" t="11144" b="1661"/>
          <a:stretch/>
        </p:blipFill>
        <p:spPr>
          <a:xfrm rot="5400000">
            <a:off x="7306970" y="3416625"/>
            <a:ext cx="3664096" cy="263775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6057" y="513193"/>
            <a:ext cx="105700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Першоосновою формування сенсорно-пізнавальної, логіко-математичної, дослідницької компетентності є створення інтерактивного розвивального середовища як ігрового поля для активної діяльності дитини-дошкільника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74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943" y="179249"/>
            <a:ext cx="1141911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u="sng" dirty="0" err="1" smtClean="0">
                <a:solidFill>
                  <a:srgbClr val="FF0000"/>
                </a:solidFill>
              </a:rPr>
              <a:t>Основними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вимогами</a:t>
            </a:r>
            <a:r>
              <a:rPr lang="ru-RU" sz="2400" b="1" u="sng" dirty="0">
                <a:solidFill>
                  <a:srgbClr val="FF0000"/>
                </a:solidFill>
              </a:rPr>
              <a:t>  до </a:t>
            </a:r>
            <a:r>
              <a:rPr lang="ru-RU" sz="2400" b="1" u="sng" dirty="0" err="1">
                <a:solidFill>
                  <a:srgbClr val="FF0000"/>
                </a:solidFill>
              </a:rPr>
              <a:t>обладнання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>
                <a:solidFill>
                  <a:srgbClr val="FF0000"/>
                </a:solidFill>
              </a:rPr>
              <a:t>ігрових</a:t>
            </a:r>
            <a:r>
              <a:rPr lang="ru-RU" sz="2400" b="1" u="sng" dirty="0">
                <a:solidFill>
                  <a:srgbClr val="FF0000"/>
                </a:solidFill>
              </a:rPr>
              <a:t>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осередків</a:t>
            </a:r>
            <a:r>
              <a:rPr lang="ru-RU" sz="2400" b="1" u="sng" dirty="0" smtClean="0">
                <a:solidFill>
                  <a:srgbClr val="FF0000"/>
                </a:solidFill>
              </a:rPr>
              <a:t> </a:t>
            </a:r>
            <a:r>
              <a:rPr lang="ru-RU" sz="2400" b="1" u="sng" dirty="0">
                <a:solidFill>
                  <a:srgbClr val="FF0000"/>
                </a:solidFill>
              </a:rPr>
              <a:t>у </a:t>
            </a:r>
            <a:r>
              <a:rPr lang="ru-RU" sz="2400" b="1" u="sng" dirty="0" err="1">
                <a:solidFill>
                  <a:srgbClr val="FF0000"/>
                </a:solidFill>
              </a:rPr>
              <a:t>групах</a:t>
            </a:r>
            <a:r>
              <a:rPr lang="ru-RU" sz="2400" b="1" u="sng" dirty="0">
                <a:solidFill>
                  <a:srgbClr val="FF0000"/>
                </a:solidFill>
              </a:rPr>
              <a:t> є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ru-RU" sz="2400" b="1" u="sng" dirty="0" smtClean="0">
              <a:solidFill>
                <a:srgbClr val="FF0000"/>
              </a:solidFill>
            </a:endParaRPr>
          </a:p>
          <a:p>
            <a:pPr algn="ctr"/>
            <a:endParaRPr lang="ru-RU" sz="2000" b="1" u="sng" dirty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усі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іграшки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матеріали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атрибути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предмети-замінники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об'єднуються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функціональними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ознаками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відповідно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до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різних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видів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предметно-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ігрової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діяльності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дітей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(сюжетно-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відображувальної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будівельної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рухової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тощо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більшість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дидактичних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матеріалів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іграшок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 картинок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є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поліфункціональними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тобто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можуть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використовуватися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по-різному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залежно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мети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діяльності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усі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іграшки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незалежно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їхньої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класифікаційної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приналежності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групуються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так,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щоб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вони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відповідали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за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розмірами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одна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одній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зростові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дітей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і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стаціонарному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предметному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оточенню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в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якому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малята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зазвичай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граються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рівень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інформативності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середовища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досягається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урізноманітненням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тематики (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від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приготування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їжі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для ляльки до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її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лікування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тощо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endParaRPr lang="ru-RU" sz="16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предметно-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розвивальне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ігрове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середовище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у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всіх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вікових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групах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є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динамічним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і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мобільним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для того,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щоб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діти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вчилися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активно ним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користуватися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а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також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щоб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забезпечувати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їм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свободу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дій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Усе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обладнання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постійно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поновлюється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видозмінюється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і легко 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переноситься 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 одного центру в </a:t>
            </a:r>
            <a:r>
              <a:rPr lang="ru-RU" sz="1600" b="1" dirty="0" err="1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інший</a:t>
            </a: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51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ytsadok.org.ua/upload/users_files/76f474344186c1fe0902d74c339258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5" t="5185" r="9430" b="10484"/>
          <a:stretch/>
        </p:blipFill>
        <p:spPr bwMode="auto">
          <a:xfrm>
            <a:off x="2300093" y="1203467"/>
            <a:ext cx="7571875" cy="496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97997" y="4009138"/>
            <a:ext cx="2991773" cy="22438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8" b="315"/>
          <a:stretch/>
        </p:blipFill>
        <p:spPr>
          <a:xfrm rot="5400000">
            <a:off x="-347" y="4460585"/>
            <a:ext cx="2575994" cy="202488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7199" y="121226"/>
            <a:ext cx="111796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Основні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принципи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облаштування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розвивального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6">
                    <a:lumMod val="75000"/>
                  </a:schemeClr>
                </a:solidFill>
              </a:rPr>
              <a:t>довкілля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ЗДО: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606" y="152400"/>
            <a:ext cx="11126788" cy="2645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/>
              <a:t>З метою </a:t>
            </a:r>
            <a:r>
              <a:rPr lang="ru-RU" sz="2400" b="1" dirty="0" err="1"/>
              <a:t>забезпечення</a:t>
            </a:r>
            <a:r>
              <a:rPr lang="ru-RU" sz="2400" b="1" dirty="0"/>
              <a:t> </a:t>
            </a:r>
            <a:r>
              <a:rPr lang="ru-RU" sz="2400" b="1" dirty="0" err="1"/>
              <a:t>всебічного</a:t>
            </a:r>
            <a:r>
              <a:rPr lang="ru-RU" sz="2400" b="1" dirty="0"/>
              <a:t> </a:t>
            </a:r>
            <a:r>
              <a:rPr lang="ru-RU" sz="2400" b="1" dirty="0" err="1"/>
              <a:t>розвитку</a:t>
            </a:r>
            <a:r>
              <a:rPr lang="ru-RU" sz="2400" b="1" dirty="0"/>
              <a:t> </a:t>
            </a:r>
            <a:r>
              <a:rPr lang="ru-RU" sz="2400" b="1" dirty="0" err="1"/>
              <a:t>дітей</a:t>
            </a:r>
            <a:r>
              <a:rPr lang="ru-RU" sz="2400" b="1" dirty="0"/>
              <a:t> у </a:t>
            </a:r>
            <a:r>
              <a:rPr lang="ru-RU" sz="2400" b="1" dirty="0" err="1"/>
              <a:t>вікових</a:t>
            </a:r>
            <a:r>
              <a:rPr lang="ru-RU" sz="2400" b="1" dirty="0"/>
              <a:t> </a:t>
            </a:r>
            <a:r>
              <a:rPr lang="ru-RU" sz="2400" b="1" dirty="0" err="1"/>
              <a:t>групах</a:t>
            </a:r>
            <a:r>
              <a:rPr lang="ru-RU" sz="2400" b="1" dirty="0"/>
              <a:t> </a:t>
            </a:r>
            <a:r>
              <a:rPr lang="ru-RU" sz="2400" b="1" dirty="0" smtClean="0"/>
              <a:t>ЗДО </a:t>
            </a:r>
            <a:r>
              <a:rPr lang="ru-RU" sz="2400" b="1" dirty="0"/>
              <a:t>створено предметно-</a:t>
            </a:r>
            <a:r>
              <a:rPr lang="ru-RU" sz="2400" b="1" dirty="0" err="1"/>
              <a:t>розвивальне</a:t>
            </a:r>
            <a:r>
              <a:rPr lang="ru-RU" sz="2400" b="1" dirty="0"/>
              <a:t> </a:t>
            </a:r>
            <a:r>
              <a:rPr lang="ru-RU" sz="2400" b="1" dirty="0" err="1"/>
              <a:t>середовище</a:t>
            </a:r>
            <a:r>
              <a:rPr lang="ru-RU" sz="2400" b="1" dirty="0"/>
              <a:t> </a:t>
            </a:r>
            <a:r>
              <a:rPr lang="ru-RU" sz="2400" b="1" dirty="0" err="1"/>
              <a:t>відповідно</a:t>
            </a:r>
            <a:r>
              <a:rPr lang="ru-RU" sz="2400" b="1" dirty="0"/>
              <a:t> до </a:t>
            </a:r>
            <a:r>
              <a:rPr lang="ru-RU" sz="2400" b="1" dirty="0" err="1"/>
              <a:t>вимог</a:t>
            </a:r>
            <a:r>
              <a:rPr lang="ru-RU" sz="2400" b="1" dirty="0"/>
              <a:t> та </a:t>
            </a:r>
            <a:r>
              <a:rPr lang="ru-RU" sz="2400" b="1" dirty="0" err="1"/>
              <a:t>віку</a:t>
            </a:r>
            <a:r>
              <a:rPr lang="ru-RU" sz="2400" b="1" dirty="0"/>
              <a:t> </a:t>
            </a:r>
            <a:r>
              <a:rPr lang="ru-RU" sz="2400" b="1" dirty="0" err="1"/>
              <a:t>дітей</a:t>
            </a:r>
            <a:r>
              <a:rPr lang="ru-RU" sz="2400" b="1" dirty="0"/>
              <a:t>. Для кожного </a:t>
            </a:r>
            <a:r>
              <a:rPr lang="ru-RU" sz="2400" b="1" dirty="0" err="1"/>
              <a:t>вікового</a:t>
            </a:r>
            <a:r>
              <a:rPr lang="ru-RU" sz="2400" b="1" dirty="0"/>
              <a:t> </a:t>
            </a:r>
            <a:r>
              <a:rPr lang="ru-RU" sz="2400" b="1" dirty="0" err="1"/>
              <a:t>періоду</a:t>
            </a:r>
            <a:r>
              <a:rPr lang="ru-RU" sz="2400" b="1" dirty="0"/>
              <a:t> предметно-</a:t>
            </a:r>
            <a:r>
              <a:rPr lang="ru-RU" sz="2400" b="1" dirty="0" err="1"/>
              <a:t>ігрове</a:t>
            </a:r>
            <a:r>
              <a:rPr lang="ru-RU" sz="2400" b="1" dirty="0"/>
              <a:t> </a:t>
            </a:r>
            <a:r>
              <a:rPr lang="ru-RU" sz="2400" b="1" dirty="0" err="1"/>
              <a:t>середовище</a:t>
            </a:r>
            <a:r>
              <a:rPr lang="ru-RU" sz="2400" b="1" dirty="0"/>
              <a:t> </a:t>
            </a:r>
            <a:r>
              <a:rPr lang="ru-RU" sz="2400" b="1" dirty="0" err="1"/>
              <a:t>особливе</a:t>
            </a:r>
            <a:r>
              <a:rPr lang="ru-RU" sz="2400" b="1" dirty="0"/>
              <a:t>.</a:t>
            </a:r>
          </a:p>
          <a:p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466" y="3569641"/>
            <a:ext cx="4224820" cy="3168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" y="3070540"/>
            <a:ext cx="4639010" cy="347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14328"/>
          <a:stretch/>
        </p:blipFill>
        <p:spPr>
          <a:xfrm>
            <a:off x="7652551" y="1874579"/>
            <a:ext cx="3828612" cy="23419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7" t="21492"/>
          <a:stretch/>
        </p:blipFill>
        <p:spPr>
          <a:xfrm>
            <a:off x="1677879" y="1874579"/>
            <a:ext cx="3856757" cy="22551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" t="4377" r="4551" b="5977"/>
          <a:stretch/>
        </p:blipFill>
        <p:spPr>
          <a:xfrm>
            <a:off x="976543" y="4495939"/>
            <a:ext cx="3723592" cy="20962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t="15522"/>
          <a:stretch/>
        </p:blipFill>
        <p:spPr>
          <a:xfrm>
            <a:off x="5948038" y="4495939"/>
            <a:ext cx="3739836" cy="21560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8970" y="298494"/>
            <a:ext cx="112775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u="sng" dirty="0"/>
              <a:t>Створено </a:t>
            </a:r>
            <a:r>
              <a:rPr lang="uk-UA" sz="2400" b="1" u="sng" dirty="0" smtClean="0"/>
              <a:t>розвивальні </a:t>
            </a:r>
            <a:r>
              <a:rPr lang="uk-UA" sz="2400" b="1" u="sng" dirty="0"/>
              <a:t>осередки:</a:t>
            </a:r>
          </a:p>
          <a:p>
            <a:pPr algn="just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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ігрові осередки сенсорно-пізнавального спрямування -  «Маленькі </a:t>
            </a:r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</a:rPr>
              <a:t>Пізнайлики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», «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LEGO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-майстерня», «Дослідницька лабораторія», «Міні-музей магнітів»;</a:t>
            </a: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8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509" y="5019594"/>
            <a:ext cx="10793555" cy="1507067"/>
          </a:xfrm>
        </p:spPr>
        <p:txBody>
          <a:bodyPr>
            <a:normAutofit fontScale="90000"/>
          </a:bodyPr>
          <a:lstStyle/>
          <a:p>
            <a:r>
              <a:rPr lang="uk-U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осередки </a:t>
            </a:r>
            <a:r>
              <a:rPr lang="uk-UA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інтелектуальних ігор з використанням  блоків 3.Дьєнеша, паличок </a:t>
            </a:r>
            <a:r>
              <a:rPr lang="uk-UA" sz="2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</a:t>
            </a:r>
            <a:r>
              <a:rPr lang="uk-UA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uk-UA" sz="2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Кюїзенера</a:t>
            </a:r>
            <a:r>
              <a:rPr lang="uk-UA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інтелектуальних ігор Нікітіних, </a:t>
            </a:r>
            <a:r>
              <a:rPr lang="uk-UA" sz="2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розвивальних ігор </a:t>
            </a:r>
            <a:r>
              <a:rPr lang="uk-UA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 </a:t>
            </a:r>
            <a:r>
              <a:rPr lang="uk-UA" sz="2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Воскобовича</a:t>
            </a:r>
            <a:r>
              <a:rPr lang="uk-UA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дарів </a:t>
            </a:r>
            <a:r>
              <a:rPr lang="uk-UA" sz="2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Фребеля</a:t>
            </a:r>
            <a:r>
              <a:rPr lang="uk-UA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ейдетичні картки 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550" y="683848"/>
            <a:ext cx="3986073" cy="2989555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173" y="566733"/>
            <a:ext cx="4252648" cy="31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3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060" y="735554"/>
            <a:ext cx="3701989" cy="277649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09" y="616429"/>
            <a:ext cx="3835418" cy="2875693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04883" y="4694954"/>
            <a:ext cx="11127475" cy="163760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осередки інтелектуальних ігор з використанням  блоків 3.Дьєнеша, паличок </a:t>
            </a:r>
            <a:r>
              <a:rPr lang="uk-UA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Дж</a:t>
            </a:r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uk-UA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Кюїзенера</a:t>
            </a:r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інтелектуальних ігор Нікітіних, розвивальних ігор В. </a:t>
            </a:r>
            <a:r>
              <a:rPr lang="uk-UA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Воскобовича</a:t>
            </a:r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дарів </a:t>
            </a:r>
            <a:r>
              <a:rPr lang="uk-UA" sz="2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Фребеля</a:t>
            </a:r>
            <a:r>
              <a:rPr lang="uk-UA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ейдетичні картки 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4405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348</TotalTime>
  <Words>678</Words>
  <Application>Microsoft Office PowerPoint</Application>
  <PresentationFormat>Произвольный</PresentationFormat>
  <Paragraphs>85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Сектор</vt:lpstr>
      <vt:lpstr>Презентация PowerPoint</vt:lpstr>
      <vt:lpstr>С - Е - Н -  С - О - Р - н - о -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осередки інтелектуальних ігор з використанням  блоків 3.Дьєнеша, паличок Дж. Кюїзенера, інтелектуальних ігор Нікітіних, розвивальних ігор В. Воскобовича, дарів Фребеля, ейдетичні картки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ДНЗ 17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ДНЗ 17</dc:creator>
  <cp:lastModifiedBy>user2</cp:lastModifiedBy>
  <cp:revision>48</cp:revision>
  <dcterms:created xsi:type="dcterms:W3CDTF">2022-02-08T13:33:51Z</dcterms:created>
  <dcterms:modified xsi:type="dcterms:W3CDTF">2022-02-23T07:32:46Z</dcterms:modified>
</cp:coreProperties>
</file>